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6"/>
  </p:notesMasterIdLst>
  <p:sldIdLst>
    <p:sldId id="274" r:id="rId2"/>
    <p:sldId id="284" r:id="rId3"/>
    <p:sldId id="275" r:id="rId4"/>
    <p:sldId id="276" r:id="rId5"/>
    <p:sldId id="277" r:id="rId6"/>
    <p:sldId id="270" r:id="rId7"/>
    <p:sldId id="269" r:id="rId8"/>
    <p:sldId id="278" r:id="rId9"/>
    <p:sldId id="279" r:id="rId10"/>
    <p:sldId id="283" r:id="rId11"/>
    <p:sldId id="280" r:id="rId12"/>
    <p:sldId id="281" r:id="rId13"/>
    <p:sldId id="259" r:id="rId14"/>
    <p:sldId id="282" r:id="rId15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565A"/>
    <a:srgbClr val="4298B5"/>
    <a:srgbClr val="FEC51D"/>
    <a:srgbClr val="007C92"/>
    <a:srgbClr val="204C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861"/>
    <p:restoredTop sz="96327"/>
  </p:normalViewPr>
  <p:slideViewPr>
    <p:cSldViewPr snapToGrid="0">
      <p:cViewPr>
        <p:scale>
          <a:sx n="140" d="100"/>
          <a:sy n="140" d="100"/>
        </p:scale>
        <p:origin x="48" y="-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612655-39F8-F347-982F-58746B965C3A}" type="datetimeFigureOut">
              <a:rPr lang="en-US" smtClean="0"/>
              <a:t>3/14/23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6E32E-09CA-1D45-A9FC-AFD720388D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41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F57962F0-D43B-AD1B-95F7-59D2CF5762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025813" y="484442"/>
            <a:ext cx="3931919" cy="3288305"/>
          </a:xfr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main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25813" y="3854026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C0E9908-EFC8-2B4D-13A9-F0DFA354FB0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25437" y="484443"/>
            <a:ext cx="4568463" cy="4568464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Insert image (square ratio)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0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F727ADD-D432-4F31-86BB-446B7A676F3D}"/>
              </a:ext>
            </a:extLst>
          </p:cNvPr>
          <p:cNvSpPr/>
          <p:nvPr userDrawn="1"/>
        </p:nvSpPr>
        <p:spPr>
          <a:xfrm>
            <a:off x="4572000" y="0"/>
            <a:ext cx="4572000" cy="571499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4023358" cy="914929"/>
          </a:xfrm>
        </p:spPr>
        <p:txBody>
          <a:bodyPr/>
          <a:lstStyle/>
          <a:p>
            <a:r>
              <a:rPr lang="en-US" dirty="0"/>
              <a:t>Data slide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304272"/>
            <a:ext cx="4023360" cy="48431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F355CC0-2C4B-EFBA-AB4F-7F83741CD6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335024"/>
            <a:ext cx="4022723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077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v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850A2D-1B7D-8A2D-30A7-5B07DBBD327C}"/>
              </a:ext>
            </a:extLst>
          </p:cNvPr>
          <p:cNvSpPr/>
          <p:nvPr userDrawn="1"/>
        </p:nvSpPr>
        <p:spPr>
          <a:xfrm>
            <a:off x="0" y="1333501"/>
            <a:ext cx="9144000" cy="39634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8503920" cy="914929"/>
          </a:xfrm>
        </p:spPr>
        <p:txBody>
          <a:bodyPr/>
          <a:lstStyle/>
          <a:p>
            <a:r>
              <a:rPr lang="en-US" dirty="0"/>
              <a:t>Objective slide – title one 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340B6C-CA73-B044-A89C-37F5E5CDE0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F00F302-309D-18BE-87A0-B30A53CE098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37718" y="4079554"/>
            <a:ext cx="6686241" cy="1217405"/>
          </a:xfrm>
        </p:spPr>
        <p:txBody>
          <a:bodyPr tIns="182880" anchor="ctr" anchorCtr="0">
            <a:normAutofit/>
          </a:bodyPr>
          <a:lstStyle>
            <a:lvl1pPr>
              <a:defRPr sz="18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 b="0" i="0">
                <a:latin typeface="+mn-lt"/>
              </a:defRPr>
            </a:lvl2pPr>
            <a:lvl3pPr marL="685800" indent="0">
              <a:buNone/>
              <a:defRPr/>
            </a:lvl3pPr>
          </a:lstStyle>
          <a:p>
            <a:pPr marL="171450" marR="0" lvl="0" indent="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effectLst/>
                <a:latin typeface="Calibri Light" panose="020F0302020204030204" pitchFamily="34" charset="0"/>
              </a:rPr>
              <a:t>Content goes here.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Proin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rhoncus</a:t>
            </a:r>
            <a:r>
              <a:rPr lang="en-US" dirty="0">
                <a:effectLst/>
                <a:latin typeface="Calibri Light" panose="020F0302020204030204" pitchFamily="34" charset="0"/>
              </a:rPr>
              <a:t>. </a:t>
            </a:r>
          </a:p>
          <a:p>
            <a:pPr lvl="1"/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63FE66B-EB76-C3D7-CBC0-A43EA5920B29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137717" y="2731169"/>
            <a:ext cx="6686241" cy="1217405"/>
          </a:xfrm>
        </p:spPr>
        <p:txBody>
          <a:bodyPr tIns="182880" anchor="ctr" anchorCtr="0">
            <a:normAutofit/>
          </a:bodyPr>
          <a:lstStyle>
            <a:lvl1pPr>
              <a:defRPr sz="18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 b="0" i="0">
                <a:latin typeface="+mn-lt"/>
              </a:defRPr>
            </a:lvl2pPr>
            <a:lvl3pPr marL="685800" indent="0">
              <a:buNone/>
              <a:defRPr/>
            </a:lvl3pPr>
          </a:lstStyle>
          <a:p>
            <a:pPr marL="171450" marR="0" lvl="0" indent="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effectLst/>
                <a:latin typeface="Calibri Light" panose="020F0302020204030204" pitchFamily="34" charset="0"/>
              </a:rPr>
              <a:t>Content goes here.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Proin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rhoncus</a:t>
            </a:r>
            <a:r>
              <a:rPr lang="en-US" dirty="0">
                <a:effectLst/>
                <a:latin typeface="Calibri Light" panose="020F0302020204030204" pitchFamily="34" charset="0"/>
              </a:rPr>
              <a:t>. </a:t>
            </a:r>
          </a:p>
          <a:p>
            <a:pPr lvl="1"/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474828E-B3D6-7006-9AAF-64F1EE99DE06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137716" y="1332972"/>
            <a:ext cx="6686241" cy="1217405"/>
          </a:xfrm>
        </p:spPr>
        <p:txBody>
          <a:bodyPr tIns="182880" anchor="ctr" anchorCtr="0">
            <a:normAutofit/>
          </a:bodyPr>
          <a:lstStyle>
            <a:lvl1pPr>
              <a:defRPr sz="18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342900" indent="0">
              <a:buNone/>
              <a:defRPr sz="1800" b="0" i="0">
                <a:latin typeface="+mn-lt"/>
              </a:defRPr>
            </a:lvl2pPr>
            <a:lvl3pPr marL="685800" indent="0">
              <a:buNone/>
              <a:defRPr/>
            </a:lvl3pPr>
          </a:lstStyle>
          <a:p>
            <a:pPr marL="171450" marR="0" lvl="0" indent="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effectLst/>
                <a:latin typeface="Calibri Light" panose="020F0302020204030204" pitchFamily="34" charset="0"/>
              </a:rPr>
              <a:t>Content goes here.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Proin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rhoncus</a:t>
            </a:r>
            <a:r>
              <a:rPr lang="en-US" dirty="0">
                <a:effectLst/>
                <a:latin typeface="Calibri Light" panose="020F0302020204030204" pitchFamily="34" charset="0"/>
              </a:rPr>
              <a:t>.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3CFC7A-40FC-34EC-65D8-B0E9FFC804F3}"/>
              </a:ext>
            </a:extLst>
          </p:cNvPr>
          <p:cNvSpPr txBox="1"/>
          <p:nvPr userDrawn="1"/>
        </p:nvSpPr>
        <p:spPr>
          <a:xfrm>
            <a:off x="320040" y="1526176"/>
            <a:ext cx="1224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Georgia" panose="02040502050405020303" pitchFamily="18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4CD20-0DD6-522D-2BDC-5E9F1E38FC73}"/>
              </a:ext>
            </a:extLst>
          </p:cNvPr>
          <p:cNvSpPr txBox="1"/>
          <p:nvPr userDrawn="1"/>
        </p:nvSpPr>
        <p:spPr>
          <a:xfrm>
            <a:off x="320039" y="2731169"/>
            <a:ext cx="1224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Georgia" panose="02040502050405020303" pitchFamily="18" charset="0"/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A8F2B7-9F36-3044-6DFE-F76FD0DC92B0}"/>
              </a:ext>
            </a:extLst>
          </p:cNvPr>
          <p:cNvSpPr txBox="1"/>
          <p:nvPr userDrawn="1"/>
        </p:nvSpPr>
        <p:spPr>
          <a:xfrm>
            <a:off x="320039" y="4079554"/>
            <a:ext cx="1224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Georgia" panose="02040502050405020303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93585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ory inset w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Three story inset with images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C7FAAFB-2588-DDF2-FAB9-CF7A30E5B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20675" y="1368424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2A9FC8A-40D6-B726-43B9-7963F537A3A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00400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B35323C-ED18-EB18-F7A4-7EC3ECB8293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80125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6F3CAC-923D-14B6-F0A3-957C29FA0B7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067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80F57D2-B06A-9195-ECB1-9554F456E1A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00400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5F4EA54-D2EE-087D-B777-EC9294D5D47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8012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</p:spTree>
    <p:extLst>
      <p:ext uri="{BB962C8B-B14F-4D97-AF65-F5344CB8AC3E}">
        <p14:creationId xmlns:p14="http://schemas.microsoft.com/office/powerpoint/2010/main" val="33701719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ory inset w/images (Cardinal bkgd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Three story inset with images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C7FAAFB-2588-DDF2-FAB9-CF7A30E5B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20675" y="1368424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2A9FC8A-40D6-B726-43B9-7963F537A3A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00400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B35323C-ED18-EB18-F7A4-7EC3ECB8293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80125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C1EE1B-7E4E-6616-802F-B2C55238A4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13316" y="5389834"/>
            <a:ext cx="1426464" cy="17181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5F3B0C-7C89-CFDD-580C-3DE1E2FB9F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067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9404406-57CC-2CC6-4B29-BCB12EBEF4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00400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323E000F-9740-92B5-226E-7F2A9573F22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8012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</p:spTree>
    <p:extLst>
      <p:ext uri="{BB962C8B-B14F-4D97-AF65-F5344CB8AC3E}">
        <p14:creationId xmlns:p14="http://schemas.microsoft.com/office/powerpoint/2010/main" val="37030200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Popp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A68484C-AC53-310A-3E63-11563691DA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22921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Illuminating (Dark)">
    <p:bg>
      <p:bgPr>
        <a:solidFill>
          <a:srgbClr val="FEC5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FF3D13-25FB-D093-39D3-F46A232C01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</a:blip>
          <a:srcRect/>
          <a:stretch/>
        </p:blipFill>
        <p:spPr>
          <a:xfrm>
            <a:off x="0" y="0"/>
            <a:ext cx="3215260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4394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Palo Ver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CE173C3A-5C98-54E9-53FC-C33B2FF433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3999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Sky">
    <p:bg>
      <p:bgPr>
        <a:solidFill>
          <a:srgbClr val="4298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A87BB1C2-25D1-C630-D541-D13D26A4F6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7978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Pl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9B1620-33A2-EB92-1A78-56D0FCB9B5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3215260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505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Thank You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65630BED-1E98-0CEF-3896-D0DA0B0CA9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3298709"/>
            <a:ext cx="7479792" cy="1844899"/>
          </a:xfrm>
        </p:spPr>
        <p:txBody>
          <a:bodyPr anchor="b" anchorCtr="0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48C632-C05E-CB25-DBC6-9EB32E63793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13316" y="5389834"/>
            <a:ext cx="1426464" cy="17181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52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t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F57962F0-D43B-AD1B-95F7-59D2CF5762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3132" y="1955800"/>
            <a:ext cx="7479792" cy="1405468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main title style, continues across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88080" y="3386669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9085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3793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74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image + graphic elem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62FC2C5C-4480-C310-F167-8EE8AC2F10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7058" y="-11194"/>
            <a:ext cx="8196942" cy="5726194"/>
          </a:xfrm>
          <a:prstGeom prst="rect">
            <a:avLst/>
          </a:prstGeom>
          <a:noFill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799441-F534-A055-49C0-8C4A658143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224338"/>
            <a:ext cx="9144000" cy="14906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7357532" y="233979"/>
            <a:ext cx="1600200" cy="19274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EF746EA-8D7B-2B2C-B6A6-AF6BC5BE2D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25813" y="853440"/>
            <a:ext cx="3931919" cy="2919307"/>
          </a:xfr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main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C7A326A-5023-234E-A8FC-08D90ACB32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25813" y="3854026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6628AFC-58B4-A1DD-58D2-E36C40AFD24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840538" cy="4875213"/>
          </a:xfrm>
          <a:custGeom>
            <a:avLst/>
            <a:gdLst>
              <a:gd name="connsiteX0" fmla="*/ 0 w 6840538"/>
              <a:gd name="connsiteY0" fmla="*/ 0 h 4875213"/>
              <a:gd name="connsiteX1" fmla="*/ 6840538 w 6840538"/>
              <a:gd name="connsiteY1" fmla="*/ 0 h 4875213"/>
              <a:gd name="connsiteX2" fmla="*/ 6840538 w 6840538"/>
              <a:gd name="connsiteY2" fmla="*/ 16083 h 4875213"/>
              <a:gd name="connsiteX3" fmla="*/ 6695809 w 6840538"/>
              <a:gd name="connsiteY3" fmla="*/ 15070 h 4875213"/>
              <a:gd name="connsiteX4" fmla="*/ 6448699 w 6840538"/>
              <a:gd name="connsiteY4" fmla="*/ 14802 h 4875213"/>
              <a:gd name="connsiteX5" fmla="*/ 6300778 w 6840538"/>
              <a:gd name="connsiteY5" fmla="*/ 37885 h 4875213"/>
              <a:gd name="connsiteX6" fmla="*/ 6038492 w 6840538"/>
              <a:gd name="connsiteY6" fmla="*/ 413015 h 4875213"/>
              <a:gd name="connsiteX7" fmla="*/ 6027641 w 6840538"/>
              <a:gd name="connsiteY7" fmla="*/ 652885 h 4875213"/>
              <a:gd name="connsiteX8" fmla="*/ 5709861 w 6840538"/>
              <a:gd name="connsiteY8" fmla="*/ 975948 h 4875213"/>
              <a:gd name="connsiteX9" fmla="*/ 5506495 w 6840538"/>
              <a:gd name="connsiteY9" fmla="*/ 981422 h 4875213"/>
              <a:gd name="connsiteX10" fmla="*/ 5164347 w 6840538"/>
              <a:gd name="connsiteY10" fmla="*/ 1290444 h 4875213"/>
              <a:gd name="connsiteX11" fmla="*/ 5153971 w 6840538"/>
              <a:gd name="connsiteY11" fmla="*/ 1448121 h 4875213"/>
              <a:gd name="connsiteX12" fmla="*/ 5133078 w 6840538"/>
              <a:gd name="connsiteY12" fmla="*/ 1670430 h 4875213"/>
              <a:gd name="connsiteX13" fmla="*/ 4811634 w 6840538"/>
              <a:gd name="connsiteY13" fmla="*/ 1938474 h 4875213"/>
              <a:gd name="connsiteX14" fmla="*/ 4634776 w 6840538"/>
              <a:gd name="connsiteY14" fmla="*/ 1943852 h 4875213"/>
              <a:gd name="connsiteX15" fmla="*/ 4273829 w 6840538"/>
              <a:gd name="connsiteY15" fmla="*/ 2340162 h 4875213"/>
              <a:gd name="connsiteX16" fmla="*/ 4272687 w 6840538"/>
              <a:gd name="connsiteY16" fmla="*/ 2689210 h 4875213"/>
              <a:gd name="connsiteX17" fmla="*/ 4272687 w 6840538"/>
              <a:gd name="connsiteY17" fmla="*/ 2869827 h 4875213"/>
              <a:gd name="connsiteX18" fmla="*/ 4238468 w 6840538"/>
              <a:gd name="connsiteY18" fmla="*/ 2869827 h 4875213"/>
              <a:gd name="connsiteX19" fmla="*/ 3821550 w 6840538"/>
              <a:gd name="connsiteY19" fmla="*/ 2870065 h 4875213"/>
              <a:gd name="connsiteX20" fmla="*/ 3644075 w 6840538"/>
              <a:gd name="connsiteY20" fmla="*/ 2906474 h 4875213"/>
              <a:gd name="connsiteX21" fmla="*/ 3420576 w 6840538"/>
              <a:gd name="connsiteY21" fmla="*/ 3235962 h 4875213"/>
              <a:gd name="connsiteX22" fmla="*/ 3410154 w 6840538"/>
              <a:gd name="connsiteY22" fmla="*/ 3483971 h 4875213"/>
              <a:gd name="connsiteX23" fmla="*/ 3087615 w 6840538"/>
              <a:gd name="connsiteY23" fmla="*/ 3832210 h 4875213"/>
              <a:gd name="connsiteX24" fmla="*/ 2881822 w 6840538"/>
              <a:gd name="connsiteY24" fmla="*/ 3837778 h 4875213"/>
              <a:gd name="connsiteX25" fmla="*/ 2545861 w 6840538"/>
              <a:gd name="connsiteY25" fmla="*/ 4132095 h 4875213"/>
              <a:gd name="connsiteX26" fmla="*/ 2532630 w 6840538"/>
              <a:gd name="connsiteY26" fmla="*/ 4284061 h 4875213"/>
              <a:gd name="connsiteX27" fmla="*/ 2517828 w 6840538"/>
              <a:gd name="connsiteY27" fmla="*/ 4496660 h 4875213"/>
              <a:gd name="connsiteX28" fmla="*/ 2459764 w 6840538"/>
              <a:gd name="connsiteY28" fmla="*/ 4635014 h 4875213"/>
              <a:gd name="connsiteX29" fmla="*/ 1514371 w 6840538"/>
              <a:gd name="connsiteY29" fmla="*/ 4417465 h 4875213"/>
              <a:gd name="connsiteX30" fmla="*/ 771726 w 6840538"/>
              <a:gd name="connsiteY30" fmla="*/ 4293675 h 4875213"/>
              <a:gd name="connsiteX31" fmla="*/ 367326 w 6840538"/>
              <a:gd name="connsiteY31" fmla="*/ 4253982 h 4875213"/>
              <a:gd name="connsiteX32" fmla="*/ 6188 w 6840538"/>
              <a:gd name="connsiteY32" fmla="*/ 4238990 h 4875213"/>
              <a:gd name="connsiteX33" fmla="*/ 6148 w 6840538"/>
              <a:gd name="connsiteY33" fmla="*/ 4875213 h 4875213"/>
              <a:gd name="connsiteX34" fmla="*/ 0 w 6840538"/>
              <a:gd name="connsiteY34" fmla="*/ 4875213 h 4875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840538" h="4875213">
                <a:moveTo>
                  <a:pt x="0" y="0"/>
                </a:moveTo>
                <a:lnTo>
                  <a:pt x="6840538" y="0"/>
                </a:lnTo>
                <a:lnTo>
                  <a:pt x="6840538" y="16083"/>
                </a:lnTo>
                <a:lnTo>
                  <a:pt x="6695809" y="15070"/>
                </a:lnTo>
                <a:cubicBezTo>
                  <a:pt x="6613431" y="14350"/>
                  <a:pt x="6531059" y="13874"/>
                  <a:pt x="6448699" y="14802"/>
                </a:cubicBezTo>
                <a:cubicBezTo>
                  <a:pt x="6399249" y="15373"/>
                  <a:pt x="6348468" y="23416"/>
                  <a:pt x="6300778" y="37885"/>
                </a:cubicBezTo>
                <a:cubicBezTo>
                  <a:pt x="6141485" y="86335"/>
                  <a:pt x="6043966" y="229209"/>
                  <a:pt x="6038492" y="413015"/>
                </a:cubicBezTo>
                <a:cubicBezTo>
                  <a:pt x="6036113" y="493066"/>
                  <a:pt x="6037541" y="573881"/>
                  <a:pt x="6027641" y="652885"/>
                </a:cubicBezTo>
                <a:cubicBezTo>
                  <a:pt x="6006510" y="821841"/>
                  <a:pt x="5865443" y="963479"/>
                  <a:pt x="5709861" y="975948"/>
                </a:cubicBezTo>
                <a:cubicBezTo>
                  <a:pt x="5642326" y="981327"/>
                  <a:pt x="5574268" y="979327"/>
                  <a:pt x="5506495" y="981422"/>
                </a:cubicBezTo>
                <a:cubicBezTo>
                  <a:pt x="5339776" y="986561"/>
                  <a:pt x="5198090" y="1112541"/>
                  <a:pt x="5164347" y="1290444"/>
                </a:cubicBezTo>
                <a:cubicBezTo>
                  <a:pt x="5154638" y="1341608"/>
                  <a:pt x="5154971" y="1395435"/>
                  <a:pt x="5153971" y="1448121"/>
                </a:cubicBezTo>
                <a:cubicBezTo>
                  <a:pt x="5152591" y="1522986"/>
                  <a:pt x="5155352" y="1597897"/>
                  <a:pt x="5133078" y="1670430"/>
                </a:cubicBezTo>
                <a:cubicBezTo>
                  <a:pt x="5087484" y="1818730"/>
                  <a:pt x="4954794" y="1930383"/>
                  <a:pt x="4811634" y="1938474"/>
                </a:cubicBezTo>
                <a:cubicBezTo>
                  <a:pt x="4752760" y="1941806"/>
                  <a:pt x="4693744" y="1941853"/>
                  <a:pt x="4634776" y="1943852"/>
                </a:cubicBezTo>
                <a:cubicBezTo>
                  <a:pt x="4432696" y="1950801"/>
                  <a:pt x="4277779" y="2119995"/>
                  <a:pt x="4273829" y="2340162"/>
                </a:cubicBezTo>
                <a:cubicBezTo>
                  <a:pt x="4271735" y="2456480"/>
                  <a:pt x="4272878" y="2572846"/>
                  <a:pt x="4272687" y="2689210"/>
                </a:cubicBezTo>
                <a:cubicBezTo>
                  <a:pt x="4272592" y="2747893"/>
                  <a:pt x="4272687" y="2806576"/>
                  <a:pt x="4272687" y="2869827"/>
                </a:cubicBezTo>
                <a:cubicBezTo>
                  <a:pt x="4256933" y="2869827"/>
                  <a:pt x="4247700" y="2869827"/>
                  <a:pt x="4238468" y="2869827"/>
                </a:cubicBezTo>
                <a:cubicBezTo>
                  <a:pt x="4099495" y="2869827"/>
                  <a:pt x="3960523" y="2869303"/>
                  <a:pt x="3821550" y="2870065"/>
                </a:cubicBezTo>
                <a:cubicBezTo>
                  <a:pt x="3760583" y="2870398"/>
                  <a:pt x="3700664" y="2881012"/>
                  <a:pt x="3644075" y="2906474"/>
                </a:cubicBezTo>
                <a:cubicBezTo>
                  <a:pt x="3509292" y="2967203"/>
                  <a:pt x="3433998" y="3078191"/>
                  <a:pt x="3420576" y="3235962"/>
                </a:cubicBezTo>
                <a:cubicBezTo>
                  <a:pt x="3413581" y="3318251"/>
                  <a:pt x="3416532" y="3401539"/>
                  <a:pt x="3410154" y="3483971"/>
                </a:cubicBezTo>
                <a:cubicBezTo>
                  <a:pt x="3396209" y="3664111"/>
                  <a:pt x="3252763" y="3818932"/>
                  <a:pt x="3087615" y="3832210"/>
                </a:cubicBezTo>
                <a:cubicBezTo>
                  <a:pt x="3019270" y="3837683"/>
                  <a:pt x="2950403" y="3835399"/>
                  <a:pt x="2881822" y="3837778"/>
                </a:cubicBezTo>
                <a:cubicBezTo>
                  <a:pt x="2723098" y="3843300"/>
                  <a:pt x="2581889" y="3965043"/>
                  <a:pt x="2545861" y="4132095"/>
                </a:cubicBezTo>
                <a:cubicBezTo>
                  <a:pt x="2535247" y="4181165"/>
                  <a:pt x="2536104" y="4233278"/>
                  <a:pt x="2532630" y="4284061"/>
                </a:cubicBezTo>
                <a:cubicBezTo>
                  <a:pt x="2527775" y="4355022"/>
                  <a:pt x="2531392" y="4427840"/>
                  <a:pt x="2517828" y="4496660"/>
                </a:cubicBezTo>
                <a:cubicBezTo>
                  <a:pt x="2507833" y="4547300"/>
                  <a:pt x="2487559" y="4594131"/>
                  <a:pt x="2459764" y="4635014"/>
                </a:cubicBezTo>
                <a:cubicBezTo>
                  <a:pt x="2147029" y="4552440"/>
                  <a:pt x="1832104" y="4478670"/>
                  <a:pt x="1514371" y="4417465"/>
                </a:cubicBezTo>
                <a:cubicBezTo>
                  <a:pt x="1268028" y="4370014"/>
                  <a:pt x="1019925" y="4330703"/>
                  <a:pt x="771726" y="4293675"/>
                </a:cubicBezTo>
                <a:cubicBezTo>
                  <a:pt x="637894" y="4273733"/>
                  <a:pt x="502395" y="4263596"/>
                  <a:pt x="367326" y="4253982"/>
                </a:cubicBezTo>
                <a:cubicBezTo>
                  <a:pt x="247201" y="4245415"/>
                  <a:pt x="126600" y="4243702"/>
                  <a:pt x="6188" y="4238990"/>
                </a:cubicBezTo>
                <a:lnTo>
                  <a:pt x="6148" y="4875213"/>
                </a:lnTo>
                <a:lnTo>
                  <a:pt x="0" y="487521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Insert image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026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txt &amp; graphic elem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F57962F0-D43B-AD1B-95F7-59D2CF5762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3133" y="1955800"/>
            <a:ext cx="7476067" cy="1405468"/>
          </a:xfrm>
        </p:spPr>
        <p:txBody>
          <a:bodyPr anchor="t" anchorCtr="0"/>
          <a:lstStyle>
            <a:lvl1pPr algn="l">
              <a:defRPr sz="45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main title style, continues across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88080" y="3386669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E390D0B6-7C8D-6AFE-0E0B-45D4A95D021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357532" y="5309034"/>
            <a:ext cx="1600200" cy="34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588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txt on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3132" y="1955800"/>
            <a:ext cx="7479792" cy="1405468"/>
          </a:xfrm>
        </p:spPr>
        <p:txBody>
          <a:bodyPr anchor="t" anchorCtr="0"/>
          <a:lstStyle>
            <a:lvl1pPr algn="l">
              <a:defRPr sz="45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main title style, continues across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88080" y="3386669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E0637C8-ED3F-F19F-5C08-EBE8AF0932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57532" y="5309034"/>
            <a:ext cx="1600200" cy="34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89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8503920" cy="914929"/>
          </a:xfrm>
        </p:spPr>
        <p:txBody>
          <a:bodyPr/>
          <a:lstStyle/>
          <a:p>
            <a:r>
              <a:rPr lang="en-US" dirty="0"/>
              <a:t>Content slide – title one 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637EAD-EE5A-08B6-674E-72BC48E5D9B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CF8161-66D2-8164-188D-E9FE96DAC0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335024"/>
            <a:ext cx="8503920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5606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/bkg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850A2D-1B7D-8A2D-30A7-5B07DBBD327C}"/>
              </a:ext>
            </a:extLst>
          </p:cNvPr>
          <p:cNvSpPr/>
          <p:nvPr userDrawn="1"/>
        </p:nvSpPr>
        <p:spPr>
          <a:xfrm>
            <a:off x="0" y="1333501"/>
            <a:ext cx="9144000" cy="39634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8503920" cy="914929"/>
          </a:xfrm>
        </p:spPr>
        <p:txBody>
          <a:bodyPr/>
          <a:lstStyle/>
          <a:p>
            <a:r>
              <a:rPr lang="en-US" dirty="0"/>
              <a:t>Content w/background – title one 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340B6C-CA73-B044-A89C-37F5E5CDE0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897999A-5CCE-3781-664B-3FA2924D18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483911"/>
            <a:ext cx="8503920" cy="36576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797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39" y="304271"/>
            <a:ext cx="5669280" cy="914929"/>
          </a:xfrm>
        </p:spPr>
        <p:txBody>
          <a:bodyPr/>
          <a:lstStyle/>
          <a:p>
            <a:r>
              <a:rPr lang="en-US" dirty="0"/>
              <a:t>Content slide with image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637EAD-EE5A-08B6-674E-72BC48E5D9B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000035E-6E2B-C8D7-F3EC-C616B1D56F9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26163" y="304800"/>
            <a:ext cx="2697162" cy="4843463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Insert vertical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66C6C23-B637-A307-D1A4-A318EF5BE8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0674" y="1335024"/>
            <a:ext cx="5669280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547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Comparison slide with two columns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2D4C75-924A-E1E8-AB47-E0EDDABAB6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335024"/>
            <a:ext cx="4197096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BE9EF27-CA65-6736-ECE2-81135FA8D5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26231" y="1335024"/>
            <a:ext cx="4197096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35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0040" y="304271"/>
            <a:ext cx="8503920" cy="914929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040" y="1333500"/>
            <a:ext cx="8503920" cy="381396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ECE70F7C-38F5-0C67-B546-CD48700BBC8B}"/>
              </a:ext>
            </a:extLst>
          </p:cNvPr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>
            <a:off x="231581" y="5309034"/>
            <a:ext cx="1600200" cy="340894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4C7CA68-7FB4-321D-C8E0-C926B3A1C8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66560" y="5286377"/>
            <a:ext cx="20574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fld id="{0B846F7A-F379-7344-96C1-F93ECF6653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46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72" r:id="rId3"/>
    <p:sldLayoutId id="2147483671" r:id="rId4"/>
    <p:sldLayoutId id="2147483673" r:id="rId5"/>
    <p:sldLayoutId id="2147483662" r:id="rId6"/>
    <p:sldLayoutId id="2147483674" r:id="rId7"/>
    <p:sldLayoutId id="2147483675" r:id="rId8"/>
    <p:sldLayoutId id="2147483664" r:id="rId9"/>
    <p:sldLayoutId id="2147483684" r:id="rId10"/>
    <p:sldLayoutId id="2147483676" r:id="rId11"/>
    <p:sldLayoutId id="2147483677" r:id="rId12"/>
    <p:sldLayoutId id="2147483678" r:id="rId13"/>
    <p:sldLayoutId id="2147483663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66" r:id="rId20"/>
    <p:sldLayoutId id="2147483667" r:id="rId2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3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29925-A883-7212-7141-73E171531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2104" y="2154766"/>
            <a:ext cx="7479792" cy="1405468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 err="1"/>
              <a:t>FlexPoints</a:t>
            </a:r>
            <a:br>
              <a:rPr lang="en-GB" dirty="0"/>
            </a:br>
            <a:br>
              <a:rPr lang="en-GB" dirty="0"/>
            </a:br>
            <a:r>
              <a:rPr lang="en-GB" sz="2200" dirty="0"/>
              <a:t>Using RL to Create a Betting Product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8DE3CE-08F1-254B-6A14-7AE8FDB5E7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400" y="5328759"/>
            <a:ext cx="2995942" cy="319484"/>
          </a:xfrm>
        </p:spPr>
        <p:txBody>
          <a:bodyPr>
            <a:normAutofit/>
          </a:bodyPr>
          <a:lstStyle/>
          <a:p>
            <a:r>
              <a:rPr lang="en-GB" sz="1400" dirty="0"/>
              <a:t>N. Ahmed, S. Siegel, and J. </a:t>
            </a:r>
            <a:r>
              <a:rPr lang="en-GB" sz="1400" dirty="0" err="1"/>
              <a:t>Fuest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685217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960BFA-6267-AA87-A66F-23DEB4474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Pricing Examples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F18888-700B-198E-1BEB-01C5BDC6C07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288054" y="2739772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Out-of-Sample Example (Audience Participation!)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8A07A0-CC25-1790-FC71-0F4B40AA59E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1288053" y="1341575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In-Sample Example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4BBC8A-239D-5CE7-D092-0EAC759A5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0B6C-CA73-B044-A89C-37F5E5CDE01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78AA4-B59E-3938-C4A3-08710011935F}"/>
              </a:ext>
            </a:extLst>
          </p:cNvPr>
          <p:cNvSpPr txBox="1"/>
          <p:nvPr/>
        </p:nvSpPr>
        <p:spPr>
          <a:xfrm>
            <a:off x="582628" y="4240227"/>
            <a:ext cx="540780" cy="63636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2345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C19901-78FC-CD31-B3A0-A015D2F8F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17" y="1068216"/>
            <a:ext cx="6640706" cy="31572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Stephen Curry vs Nuggets Jan 15</a:t>
            </a:r>
            <a:r>
              <a:rPr lang="en-GB" baseline="30000" dirty="0"/>
              <a:t>th</a:t>
            </a:r>
            <a:r>
              <a:rPr lang="en-GB" dirty="0"/>
              <a:t> 2019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EEBDAE61-A436-6688-3BCF-8942266A90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7809022"/>
              </p:ext>
            </p:extLst>
          </p:nvPr>
        </p:nvGraphicFramePr>
        <p:xfrm>
          <a:off x="1465008" y="4074451"/>
          <a:ext cx="625331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0663">
                  <a:extLst>
                    <a:ext uri="{9D8B030D-6E8A-4147-A177-3AD203B41FA5}">
                      <a16:colId xmlns:a16="http://schemas.microsoft.com/office/drawing/2014/main" val="2812415835"/>
                    </a:ext>
                  </a:extLst>
                </a:gridCol>
                <a:gridCol w="1250663">
                  <a:extLst>
                    <a:ext uri="{9D8B030D-6E8A-4147-A177-3AD203B41FA5}">
                      <a16:colId xmlns:a16="http://schemas.microsoft.com/office/drawing/2014/main" val="1597612126"/>
                    </a:ext>
                  </a:extLst>
                </a:gridCol>
                <a:gridCol w="1250663">
                  <a:extLst>
                    <a:ext uri="{9D8B030D-6E8A-4147-A177-3AD203B41FA5}">
                      <a16:colId xmlns:a16="http://schemas.microsoft.com/office/drawing/2014/main" val="1570262287"/>
                    </a:ext>
                  </a:extLst>
                </a:gridCol>
                <a:gridCol w="1250663">
                  <a:extLst>
                    <a:ext uri="{9D8B030D-6E8A-4147-A177-3AD203B41FA5}">
                      <a16:colId xmlns:a16="http://schemas.microsoft.com/office/drawing/2014/main" val="4014363287"/>
                    </a:ext>
                  </a:extLst>
                </a:gridCol>
                <a:gridCol w="1250663">
                  <a:extLst>
                    <a:ext uri="{9D8B030D-6E8A-4147-A177-3AD203B41FA5}">
                      <a16:colId xmlns:a16="http://schemas.microsoft.com/office/drawing/2014/main" val="4896309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r>
                        <a:rPr lang="en-US" sz="135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Exercise Value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/>
                      <a:endParaRPr lang="en-US" sz="13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7755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Q-Value (LSPI)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5425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Optimal Action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6811290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8F7C8319-B4E5-EF5C-6A8E-A66B7FA27F8A}"/>
              </a:ext>
            </a:extLst>
          </p:cNvPr>
          <p:cNvSpPr/>
          <p:nvPr/>
        </p:nvSpPr>
        <p:spPr>
          <a:xfrm>
            <a:off x="639446" y="768096"/>
            <a:ext cx="1527682" cy="66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477116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from Last Weekend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D’Angelo Russell vs Knicks</a:t>
            </a:r>
          </a:p>
          <a:p>
            <a:r>
              <a:rPr lang="en-GB" dirty="0"/>
              <a:t>DLO’s rolling avg.: 17.8</a:t>
            </a:r>
          </a:p>
          <a:p>
            <a:r>
              <a:rPr lang="en-GB" dirty="0"/>
              <a:t>Price of option: $0.09</a:t>
            </a:r>
          </a:p>
          <a:p>
            <a:r>
              <a:rPr lang="en-GB" dirty="0"/>
              <a:t>Optimal Policy:</a:t>
            </a:r>
          </a:p>
          <a:p>
            <a:pPr lvl="1"/>
            <a:r>
              <a:rPr lang="en-GB" dirty="0"/>
              <a:t>Q1: Stop</a:t>
            </a:r>
          </a:p>
          <a:p>
            <a:pPr lvl="1"/>
            <a:r>
              <a:rPr lang="en-GB" dirty="0"/>
              <a:t>Q2: Stop</a:t>
            </a:r>
          </a:p>
          <a:p>
            <a:pPr lvl="1"/>
            <a:r>
              <a:rPr lang="en-GB" dirty="0"/>
              <a:t>Q3: Stop</a:t>
            </a:r>
          </a:p>
          <a:p>
            <a:pPr marL="0" indent="0">
              <a:buNone/>
            </a:pPr>
            <a:r>
              <a:rPr lang="en-GB" dirty="0"/>
              <a:t>	</a:t>
            </a:r>
          </a:p>
          <a:p>
            <a:pPr marL="0" indent="0">
              <a:buNone/>
            </a:pPr>
            <a:r>
              <a:rPr lang="en-GB" dirty="0"/>
              <a:t>	→ Bettor wins 8.46$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2A677E-79CA-4E8B-6FAF-7C42E30FA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392" y="1507177"/>
            <a:ext cx="3567600" cy="28693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0579C8-DCB8-E7EF-85F5-5ED5DFF64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697" y="1506292"/>
            <a:ext cx="3568700" cy="2870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FC3511C-4118-B6E5-E3F9-DAE1CC3C830E}"/>
              </a:ext>
            </a:extLst>
          </p:cNvPr>
          <p:cNvSpPr/>
          <p:nvPr/>
        </p:nvSpPr>
        <p:spPr>
          <a:xfrm>
            <a:off x="320040" y="502920"/>
            <a:ext cx="7754112" cy="4105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Audience Participation Example</a:t>
            </a:r>
          </a:p>
        </p:txBody>
      </p:sp>
    </p:spTree>
    <p:extLst>
      <p:ext uri="{BB962C8B-B14F-4D97-AF65-F5344CB8AC3E}">
        <p14:creationId xmlns:p14="http://schemas.microsoft.com/office/powerpoint/2010/main" val="3466618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3E97E-54BA-B13A-DC5D-38116D9F6E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23C1ED-C1BE-B30F-8CE7-0655F82DD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261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Possible Improvements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Buy-in mid-game using Q-value plus a mark-up</a:t>
            </a:r>
          </a:p>
          <a:p>
            <a:r>
              <a:rPr lang="en-GB" dirty="0"/>
              <a:t>Extension to more granular time intervals</a:t>
            </a:r>
          </a:p>
          <a:p>
            <a:pPr lvl="1"/>
            <a:r>
              <a:rPr lang="en-GB" dirty="0"/>
              <a:t>Cash-out at any stoppage in play</a:t>
            </a:r>
          </a:p>
          <a:p>
            <a:r>
              <a:rPr lang="en-GB" dirty="0"/>
              <a:t>Offer cash-out below Q-value when exercise value is zero </a:t>
            </a:r>
          </a:p>
        </p:txBody>
      </p:sp>
    </p:spTree>
    <p:extLst>
      <p:ext uri="{BB962C8B-B14F-4D97-AF65-F5344CB8AC3E}">
        <p14:creationId xmlns:p14="http://schemas.microsoft.com/office/powerpoint/2010/main" val="957589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960BFA-6267-AA87-A66F-23DEB4474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F18888-700B-198E-1BEB-01C5BDC6C07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288054" y="2739772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FlexPoints</a:t>
            </a:r>
            <a:endParaRPr lang="en-US" dirty="0"/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8A07A0-CC25-1790-FC71-0F4B40AA59E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1288053" y="1341575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Traditional Betting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4BBC8A-239D-5CE7-D092-0EAC759A5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0B6C-CA73-B044-A89C-37F5E5CDE01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218C60C-4B20-1CF5-0603-DC166CACA2AE}"/>
              </a:ext>
            </a:extLst>
          </p:cNvPr>
          <p:cNvSpPr txBox="1">
            <a:spLocks/>
          </p:cNvSpPr>
          <p:nvPr/>
        </p:nvSpPr>
        <p:spPr>
          <a:xfrm>
            <a:off x="1288053" y="4137969"/>
            <a:ext cx="6686241" cy="1217405"/>
          </a:xfrm>
          <a:prstGeom prst="rect">
            <a:avLst/>
          </a:prstGeom>
        </p:spPr>
        <p:txBody>
          <a:bodyPr vert="horz" lIns="0" tIns="182880" rIns="0" bIns="45720" rtlCol="0" anchor="ctr" anchorCtr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Calibri Light" panose="020F030202020403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173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E2408-B235-4D76-66E1-96EB80F31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Sports-betting is one of the hottest markets in the country, and we can expand on it with RL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0C70DC-F58A-CA32-528C-833B3E97A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D8DF215-60F7-89AC-004C-42E974F49D48}"/>
              </a:ext>
            </a:extLst>
          </p:cNvPr>
          <p:cNvSpPr/>
          <p:nvPr/>
        </p:nvSpPr>
        <p:spPr>
          <a:xfrm>
            <a:off x="639446" y="1965960"/>
            <a:ext cx="2231136" cy="20848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Sports betting industry </a:t>
            </a:r>
          </a:p>
          <a:p>
            <a:pPr algn="ctr"/>
            <a:r>
              <a:rPr lang="en-US" dirty="0"/>
              <a:t>Fun statistic</a:t>
            </a:r>
          </a:p>
        </p:txBody>
      </p:sp>
      <p:sp>
        <p:nvSpPr>
          <p:cNvPr id="6" name="Cross 5">
            <a:extLst>
              <a:ext uri="{FF2B5EF4-FFF2-40B4-BE49-F238E27FC236}">
                <a16:creationId xmlns:a16="http://schemas.microsoft.com/office/drawing/2014/main" id="{FE375116-2F55-157E-A782-EB27375CE823}"/>
              </a:ext>
            </a:extLst>
          </p:cNvPr>
          <p:cNvSpPr/>
          <p:nvPr/>
        </p:nvSpPr>
        <p:spPr>
          <a:xfrm>
            <a:off x="3136392" y="2409444"/>
            <a:ext cx="1435608" cy="1197864"/>
          </a:xfrm>
          <a:prstGeom prst="plus">
            <a:avLst>
              <a:gd name="adj" fmla="val 349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6575F2-EC18-33FA-77B5-AF80B1FDB7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47590" y="2061972"/>
            <a:ext cx="2058035" cy="18928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indent="0" algn="ctr">
              <a:buNone/>
            </a:pPr>
            <a:r>
              <a:rPr lang="en-US" dirty="0"/>
              <a:t>RL Options Theory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F4E648-482B-1B5D-93A4-051EE4794C7F}"/>
              </a:ext>
            </a:extLst>
          </p:cNvPr>
          <p:cNvSpPr/>
          <p:nvPr/>
        </p:nvSpPr>
        <p:spPr>
          <a:xfrm>
            <a:off x="639446" y="768096"/>
            <a:ext cx="1527682" cy="66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120814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Traditional sports-betting calculates a pay-out at the end the game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4683" y="1597681"/>
            <a:ext cx="8503920" cy="3813048"/>
          </a:xfrm>
        </p:spPr>
        <p:txBody>
          <a:bodyPr/>
          <a:lstStyle/>
          <a:p>
            <a:r>
              <a:rPr lang="en-GB" dirty="0"/>
              <a:t>Line =</a:t>
            </a:r>
          </a:p>
          <a:p>
            <a:r>
              <a:rPr lang="en-GB" dirty="0" err="1"/>
              <a:t>Payout</a:t>
            </a:r>
            <a:r>
              <a:rPr lang="en-GB" dirty="0"/>
              <a:t> Philosophy</a:t>
            </a:r>
          </a:p>
          <a:p>
            <a:r>
              <a:rPr lang="en-GB" dirty="0"/>
              <a:t>Background on betting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D22804-6CB7-C719-F713-E55241F2C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680" y="1618391"/>
            <a:ext cx="4165092" cy="33498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7525C1-8AC2-050D-CDE0-B7973A1E01B7}"/>
              </a:ext>
            </a:extLst>
          </p:cNvPr>
          <p:cNvSpPr/>
          <p:nvPr/>
        </p:nvSpPr>
        <p:spPr>
          <a:xfrm>
            <a:off x="639446" y="768096"/>
            <a:ext cx="1527682" cy="66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 / S</a:t>
            </a:r>
          </a:p>
        </p:txBody>
      </p:sp>
    </p:spTree>
    <p:extLst>
      <p:ext uri="{BB962C8B-B14F-4D97-AF65-F5344CB8AC3E}">
        <p14:creationId xmlns:p14="http://schemas.microsoft.com/office/powerpoint/2010/main" val="2245281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With </a:t>
            </a:r>
            <a:r>
              <a:rPr lang="en-GB" dirty="0" err="1"/>
              <a:t>FlexPoints</a:t>
            </a:r>
            <a:r>
              <a:rPr lang="en-GB" dirty="0"/>
              <a:t>, players can cash-out at any timing, providing more opportunities to win!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New Line Equation</a:t>
            </a:r>
          </a:p>
          <a:p>
            <a:endParaRPr lang="en-GB" dirty="0"/>
          </a:p>
          <a:p>
            <a:r>
              <a:rPr lang="en-GB" dirty="0"/>
              <a:t>New </a:t>
            </a:r>
            <a:r>
              <a:rPr lang="en-GB" dirty="0" err="1"/>
              <a:t>Payout</a:t>
            </a:r>
            <a:r>
              <a:rPr lang="en-GB" dirty="0"/>
              <a:t> Equation</a:t>
            </a:r>
          </a:p>
          <a:p>
            <a:endParaRPr lang="en-GB" dirty="0"/>
          </a:p>
          <a:p>
            <a:r>
              <a:rPr lang="en-GB" dirty="0"/>
              <a:t>Relationship to American Options</a:t>
            </a:r>
          </a:p>
          <a:p>
            <a:pPr lvl="1"/>
            <a:r>
              <a:rPr lang="en-GB" dirty="0"/>
              <a:t>European, American, Bermuda  </a:t>
            </a:r>
          </a:p>
          <a:p>
            <a:endParaRPr lang="en-GB" dirty="0"/>
          </a:p>
          <a:p>
            <a:r>
              <a:rPr lang="en-GB" dirty="0"/>
              <a:t>Challenge – how to price this? RL!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2A677E-79CA-4E8B-6FAF-7C42E30FA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392" y="1507177"/>
            <a:ext cx="3567600" cy="28693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B707209-A8D8-CCBA-7231-C7839A4BF62A}"/>
              </a:ext>
            </a:extLst>
          </p:cNvPr>
          <p:cNvSpPr/>
          <p:nvPr/>
        </p:nvSpPr>
        <p:spPr>
          <a:xfrm>
            <a:off x="639446" y="768096"/>
            <a:ext cx="1527682" cy="66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 / S</a:t>
            </a:r>
          </a:p>
        </p:txBody>
      </p:sp>
    </p:spTree>
    <p:extLst>
      <p:ext uri="{BB962C8B-B14F-4D97-AF65-F5344CB8AC3E}">
        <p14:creationId xmlns:p14="http://schemas.microsoft.com/office/powerpoint/2010/main" val="2858672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2F17FC8-ED1E-9F02-C34E-6E6C02DD1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utilize open-source NBA data and sports analytics expertise to engineer our product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826866-2609-50A1-C029-C852B98336A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20037" y="1596760"/>
            <a:ext cx="2560323" cy="3813969"/>
          </a:xfrm>
        </p:spPr>
        <p:txBody>
          <a:bodyPr>
            <a:normAutofit/>
          </a:bodyPr>
          <a:lstStyle/>
          <a:p>
            <a:r>
              <a:rPr lang="en-US" dirty="0"/>
              <a:t>Source: Basketball Reference</a:t>
            </a:r>
          </a:p>
          <a:p>
            <a:endParaRPr lang="en-US" dirty="0"/>
          </a:p>
          <a:p>
            <a:r>
              <a:rPr lang="en-US" dirty="0"/>
              <a:t>Samples: 5.336 player games</a:t>
            </a:r>
          </a:p>
          <a:p>
            <a:endParaRPr lang="en-US" dirty="0"/>
          </a:p>
          <a:p>
            <a:r>
              <a:rPr lang="en-US" dirty="0"/>
              <a:t>13 numeric</a:t>
            </a:r>
            <a:br>
              <a:rPr lang="en-US" dirty="0"/>
            </a:br>
            <a:r>
              <a:rPr lang="en-US" dirty="0"/>
              <a:t>features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1CD1EB3-C1B5-8A0A-8F48-67B258C8E0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4328465"/>
              </p:ext>
            </p:extLst>
          </p:nvPr>
        </p:nvGraphicFramePr>
        <p:xfrm>
          <a:off x="3214399" y="1219200"/>
          <a:ext cx="5344388" cy="4021162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763484">
                  <a:extLst>
                    <a:ext uri="{9D8B030D-6E8A-4147-A177-3AD203B41FA5}">
                      <a16:colId xmlns:a16="http://schemas.microsoft.com/office/drawing/2014/main" val="3406977142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1774885995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2045101446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3427010190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156345685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3618947068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66233633"/>
                    </a:ext>
                  </a:extLst>
                </a:gridCol>
              </a:tblGrid>
              <a:tr h="71245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Quarter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Player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Avg. 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Avg. Team 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Opp. </a:t>
                      </a:r>
                      <a:br>
                        <a:rPr 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Avg. </a:t>
                      </a:r>
                      <a:br>
                        <a:rPr 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0725658"/>
                  </a:ext>
                </a:extLst>
              </a:tr>
              <a:tr h="50561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L. James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27.2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107.4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3668470"/>
                  </a:ext>
                </a:extLst>
              </a:tr>
              <a:tr h="505612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L. James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107.4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357724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2303986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6561915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9593855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008462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058411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D16828-2532-0446-34D4-05DA807A0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0085FA7-B5D8-E31E-C75C-2FB6C4E99C17}"/>
              </a:ext>
            </a:extLst>
          </p:cNvPr>
          <p:cNvSpPr/>
          <p:nvPr/>
        </p:nvSpPr>
        <p:spPr>
          <a:xfrm>
            <a:off x="639446" y="768096"/>
            <a:ext cx="1527682" cy="66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754239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960BFA-6267-AA87-A66F-23DEB4474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Pricing Algorithms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F18888-700B-198E-1BEB-01C5BDC6C07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288054" y="2739772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Deep Q Learning (DQN)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8A07A0-CC25-1790-FC71-0F4B40AA59E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1288053" y="1341575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Least Squares Policy Iteration (LSPI)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4BBC8A-239D-5CE7-D092-0EAC759A5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0B6C-CA73-B044-A89C-37F5E5CDE01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78AA4-B59E-3938-C4A3-08710011935F}"/>
              </a:ext>
            </a:extLst>
          </p:cNvPr>
          <p:cNvSpPr txBox="1"/>
          <p:nvPr/>
        </p:nvSpPr>
        <p:spPr>
          <a:xfrm>
            <a:off x="582628" y="4240227"/>
            <a:ext cx="540780" cy="63636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103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LSPI is a powerful algorithm for pricing via a linear relationship with our engineered features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TODO</a:t>
            </a:r>
          </a:p>
          <a:p>
            <a:endParaRPr lang="en-GB" dirty="0"/>
          </a:p>
          <a:p>
            <a:r>
              <a:rPr lang="en-GB" dirty="0"/>
              <a:t>TODO</a:t>
            </a:r>
          </a:p>
          <a:p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340F98-2B28-B1CE-097F-7947E2B3D0F8}"/>
              </a:ext>
            </a:extLst>
          </p:cNvPr>
          <p:cNvSpPr/>
          <p:nvPr/>
        </p:nvSpPr>
        <p:spPr>
          <a:xfrm>
            <a:off x="639446" y="768096"/>
            <a:ext cx="1527682" cy="66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702201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Deep Q Learning allows for even greater modelling flexibility, but convergence can be a challenge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TODO</a:t>
            </a:r>
          </a:p>
          <a:p>
            <a:r>
              <a:rPr lang="en-GB" dirty="0"/>
              <a:t>TODO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387962-5DF6-0A79-EDED-027EAE0909F9}"/>
              </a:ext>
            </a:extLst>
          </p:cNvPr>
          <p:cNvSpPr/>
          <p:nvPr/>
        </p:nvSpPr>
        <p:spPr>
          <a:xfrm>
            <a:off x="639446" y="768096"/>
            <a:ext cx="1527682" cy="66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06506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tanford University">
      <a:dk1>
        <a:srgbClr val="8C1515"/>
      </a:dk1>
      <a:lt1>
        <a:srgbClr val="FFFFFF"/>
      </a:lt1>
      <a:dk2>
        <a:srgbClr val="2E2C28"/>
      </a:dk2>
      <a:lt2>
        <a:srgbClr val="E7E6E6"/>
      </a:lt2>
      <a:accent1>
        <a:srgbClr val="4198B5"/>
      </a:accent1>
      <a:accent2>
        <a:srgbClr val="FEC51D"/>
      </a:accent2>
      <a:accent3>
        <a:srgbClr val="610059"/>
      </a:accent3>
      <a:accent4>
        <a:srgbClr val="279989"/>
      </a:accent4>
      <a:accent5>
        <a:srgbClr val="E98300"/>
      </a:accent5>
      <a:accent6>
        <a:srgbClr val="175E54"/>
      </a:accent6>
      <a:hlink>
        <a:srgbClr val="007C92"/>
      </a:hlink>
      <a:folHlink>
        <a:srgbClr val="969696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_16x10_Powerpoint" id="{62E98C51-2AA8-4F47-8167-E6080D49DC4E}" vid="{496DFCDF-3C0E-AA4A-9327-F003CCCFAA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654</TotalTime>
  <Words>390</Words>
  <Application>Microsoft Macintosh PowerPoint</Application>
  <PresentationFormat>On-screen Show (16:10)</PresentationFormat>
  <Paragraphs>140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Georgia</vt:lpstr>
      <vt:lpstr>Office Theme</vt:lpstr>
      <vt:lpstr>FlexPoints  Using RL to Create a Betting Product</vt:lpstr>
      <vt:lpstr>Background</vt:lpstr>
      <vt:lpstr>Sports-betting is one of the hottest markets in the country, and we can expand on it with RL </vt:lpstr>
      <vt:lpstr>Traditional sports-betting calculates a pay-out at the end the game </vt:lpstr>
      <vt:lpstr>With FlexPoints, players can cash-out at any timing, providing more opportunities to win!</vt:lpstr>
      <vt:lpstr>We utilize open-source NBA data and sports analytics expertise to engineer our product </vt:lpstr>
      <vt:lpstr>Pricing Algorithms</vt:lpstr>
      <vt:lpstr>LSPI is a powerful algorithm for pricing via a linear relationship with our engineered features </vt:lpstr>
      <vt:lpstr>Deep Q Learning allows for even greater modelling flexibility, but convergence can be a challenge</vt:lpstr>
      <vt:lpstr>Pricing Examples</vt:lpstr>
      <vt:lpstr>Stephen Curry vs Nuggets Jan 15th 2019</vt:lpstr>
      <vt:lpstr>Example from Last Weekend</vt:lpstr>
      <vt:lpstr>Thank You</vt:lpstr>
      <vt:lpstr>Possible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FlexPoints  Using RL to Create a Betting Product</dc:title>
  <dc:creator>Johannes Fuest</dc:creator>
  <cp:lastModifiedBy>Nabil Ahmed</cp:lastModifiedBy>
  <cp:revision>5</cp:revision>
  <dcterms:created xsi:type="dcterms:W3CDTF">2023-03-13T00:51:02Z</dcterms:created>
  <dcterms:modified xsi:type="dcterms:W3CDTF">2023-03-15T01:06:54Z</dcterms:modified>
</cp:coreProperties>
</file>

<file path=docProps/thumbnail.jpeg>
</file>